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3" r:id="rId2"/>
    <p:sldMasterId id="2147483667" r:id="rId3"/>
  </p:sldMasterIdLst>
  <p:notesMasterIdLst>
    <p:notesMasterId r:id="rId13"/>
  </p:notesMasterIdLst>
  <p:handoutMasterIdLst>
    <p:handoutMasterId r:id="rId14"/>
  </p:handoutMasterIdLst>
  <p:sldIdLst>
    <p:sldId id="382" r:id="rId4"/>
    <p:sldId id="391" r:id="rId5"/>
    <p:sldId id="392" r:id="rId6"/>
    <p:sldId id="393" r:id="rId7"/>
    <p:sldId id="394" r:id="rId8"/>
    <p:sldId id="395" r:id="rId9"/>
    <p:sldId id="396" r:id="rId10"/>
    <p:sldId id="398" r:id="rId11"/>
    <p:sldId id="399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64FFFE"/>
    <a:srgbClr val="B5F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08B7F7-1031-4B05-B229-2884EDF7C79B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81740" autoAdjust="0"/>
  </p:normalViewPr>
  <p:slideViewPr>
    <p:cSldViewPr>
      <p:cViewPr varScale="1">
        <p:scale>
          <a:sx n="131" d="100"/>
          <a:sy n="131" d="100"/>
        </p:scale>
        <p:origin x="2312" y="184"/>
      </p:cViewPr>
      <p:guideLst>
        <p:guide orient="horz" pos="218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0" d="100"/>
          <a:sy n="110" d="100"/>
        </p:scale>
        <p:origin x="4104" y="168"/>
      </p:cViewPr>
      <p:guideLst>
        <p:guide orient="horz" pos="290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3C523-AF33-47A6-9477-A890F007098C}" type="datetimeFigureOut">
              <a:rPr lang="zh-TW" altLang="en-US" smtClean="0"/>
              <a:t>2021/12/8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C0E87-2D1D-4CC8-A035-2F8A1042D948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5219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6963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2733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09347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72853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10697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4210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kumimoji="1" lang="zh-CN" altLang="en-US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  <a:sym typeface="+mn-e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CN" altLang="en-US" sz="1200" b="0" i="0" u="none" strike="noStrike" cap="none">
              <a:solidFill>
                <a:schemeClr val="dk1"/>
              </a:solidFill>
              <a:latin typeface="Roboto"/>
              <a:ea typeface="SimSun" panose="02010600030101010101" pitchFamily="2" charset="-122"/>
              <a:cs typeface="Roboto"/>
              <a:sym typeface="Roboto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2513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2498" y="6237532"/>
            <a:ext cx="1482525" cy="279014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35639" y="1940430"/>
            <a:ext cx="6520253" cy="114845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3926" y="900634"/>
            <a:ext cx="6583453" cy="8138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29" y="-99752"/>
            <a:ext cx="12230971" cy="6974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30785" y="213870"/>
            <a:ext cx="10560484" cy="545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2185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sz="28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标题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0AACC18-6C6D-C946-926B-985CB5C97471}" type="datetimeFigureOut">
              <a:rPr kumimoji="1" lang="zh-CN" altLang="en-US" smtClean="0"/>
              <a:t>2021/12/8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D2B10-9197-AC4D-AD90-FC2A082485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89835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289" y="7174970"/>
            <a:ext cx="1145222" cy="29085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10079792" y="6474110"/>
            <a:ext cx="1944216" cy="338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1D1D1A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openEuler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1D1D1A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1D1D1A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合规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1D1D1A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SIG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1D1D1A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Roboto"/>
              <a:buNone/>
              <a:defRPr sz="4000" b="0" i="0" u="none" strike="noStrike" cap="none" baseline="0">
                <a:solidFill>
                  <a:schemeClr val="dk2"/>
                </a:solidFill>
                <a:latin typeface="Times New Roman" panose="02020603050405020304" pitchFamily="18" charset="0"/>
                <a:ea typeface="Microsoft YaHei Regular" charset="-122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0" y="1608013"/>
            <a:ext cx="109727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880" marR="0" lvl="0" indent="-53340" algn="l" rtl="0">
              <a:spcBef>
                <a:spcPts val="480"/>
              </a:spcBef>
              <a:buClr>
                <a:schemeClr val="accent1"/>
              </a:buClr>
              <a:buSzPct val="85000"/>
              <a:buFont typeface="Arial" panose="020B0604020202020204"/>
              <a:buChar char="•"/>
              <a:defRPr sz="2400" b="0" i="0" u="none" strike="noStrike" cap="none" baseline="0">
                <a:solidFill>
                  <a:schemeClr val="dk1"/>
                </a:solidFill>
                <a:latin typeface="Times New Roman" panose="02020603050405020304" pitchFamily="18" charset="0"/>
                <a:ea typeface="Microsoft YaHei Regular" charset="-122"/>
                <a:cs typeface="Roboto"/>
                <a:sym typeface="Roboto"/>
              </a:defRPr>
            </a:lvl1pPr>
            <a:lvl2pPr marL="457200" marR="0" lvl="1" indent="-82550" algn="l" rtl="0">
              <a:spcBef>
                <a:spcPts val="400"/>
              </a:spcBef>
              <a:buClr>
                <a:schemeClr val="accent1"/>
              </a:buClr>
              <a:buSzPct val="85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731520" marR="0" lvl="2" indent="-82550" algn="l" rtl="0">
              <a:spcBef>
                <a:spcPts val="360"/>
              </a:spcBef>
              <a:buClr>
                <a:schemeClr val="accent1"/>
              </a:buClr>
              <a:buSzPct val="9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05840" marR="0" lvl="3" indent="-91440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188720" marR="0" lvl="4" indent="-58420" algn="l" rtl="0">
              <a:spcBef>
                <a:spcPts val="28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371600" marR="0" lvl="5" indent="-10795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554480" marR="0" lvl="6" indent="-10033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737360" marR="0" lvl="7" indent="-10541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920240" marR="0" lvl="8" indent="-11049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963083" y="2362200"/>
            <a:ext cx="10363200" cy="2200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Roboto"/>
              <a:buNone/>
              <a:defRPr sz="3200" b="0" i="0" u="none" strike="noStrike" cap="none" baseline="0">
                <a:solidFill>
                  <a:schemeClr val="lt2"/>
                </a:solidFill>
                <a:latin typeface="Times New Roman" panose="02020603050405020304" pitchFamily="18" charset="0"/>
                <a:ea typeface="Microsoft YaHei Regular" charset="-122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963083" y="4626864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960"/>
              </a:spcBef>
              <a:buClr>
                <a:schemeClr val="accent1"/>
              </a:buClr>
              <a:buFont typeface="Arial" panose="020B0604020202020204"/>
              <a:buNone/>
              <a:defRPr sz="4800" b="0" i="0" u="none" strike="noStrike" cap="none" baseline="0">
                <a:solidFill>
                  <a:schemeClr val="lt2"/>
                </a:solidFill>
                <a:latin typeface="Times New Roman" panose="02020603050405020304" pitchFamily="18" charset="0"/>
                <a:ea typeface="Microsoft YaHei Regular" charset="-122"/>
                <a:cs typeface="Roboto Medium"/>
                <a:sym typeface="Roboto Medium"/>
              </a:defRPr>
            </a:lvl1pPr>
            <a:lvl2pPr marL="457200" marR="0" lvl="1" indent="0" algn="l" rtl="0">
              <a:spcBef>
                <a:spcPts val="360"/>
              </a:spcBef>
              <a:buClr>
                <a:schemeClr val="accent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914400" marR="0" lvl="2" indent="0" algn="l" rtl="0">
              <a:spcBef>
                <a:spcPts val="320"/>
              </a:spcBef>
              <a:buClr>
                <a:schemeClr val="accent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371600" marR="0" lvl="3" indent="0" algn="l" rtl="0">
              <a:spcBef>
                <a:spcPts val="280"/>
              </a:spcBef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828800" marR="0" lvl="4" indent="0" algn="l" rtl="0">
              <a:spcBef>
                <a:spcPts val="280"/>
              </a:spcBef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286000" marR="0" lvl="5" indent="0" algn="l" rtl="0">
              <a:spcBef>
                <a:spcPts val="280"/>
              </a:spcBef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280"/>
              </a:spcBef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280"/>
              </a:spcBef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280"/>
              </a:spcBef>
              <a:buClr>
                <a:schemeClr val="accent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cxnSp>
        <p:nvCxnSpPr>
          <p:cNvPr id="35" name="Shape 35"/>
          <p:cNvCxnSpPr/>
          <p:nvPr/>
        </p:nvCxnSpPr>
        <p:spPr>
          <a:xfrm>
            <a:off x="975359" y="4599432"/>
            <a:ext cx="10464800" cy="1587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140188"/>
            <a:ext cx="10803210" cy="17178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23" y="6152773"/>
            <a:ext cx="1054521" cy="40509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3765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3765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3765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0965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3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5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Roboto"/>
              <a:buNone/>
              <a:defRPr sz="40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09600" y="1608013"/>
            <a:ext cx="109727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880" marR="0" lvl="0" indent="-53340" algn="l" rtl="0">
              <a:spcBef>
                <a:spcPts val="480"/>
              </a:spcBef>
              <a:buClr>
                <a:schemeClr val="accent1"/>
              </a:buClr>
              <a:buSzPct val="85000"/>
              <a:buFont typeface="Arial" panose="020B0604020202020204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-82550" algn="l" rtl="0">
              <a:spcBef>
                <a:spcPts val="400"/>
              </a:spcBef>
              <a:buClr>
                <a:schemeClr val="accent1"/>
              </a:buClr>
              <a:buSzPct val="85000"/>
              <a:buFont typeface="Arial" panose="020B0604020202020204"/>
              <a:buChar char="•"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731520" marR="0" lvl="2" indent="-82550" algn="l" rtl="0">
              <a:spcBef>
                <a:spcPts val="360"/>
              </a:spcBef>
              <a:buClr>
                <a:schemeClr val="accent1"/>
              </a:buClr>
              <a:buSzPct val="900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05840" marR="0" lvl="3" indent="-91440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6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188720" marR="0" lvl="4" indent="-58420" algn="l" rtl="0">
              <a:spcBef>
                <a:spcPts val="28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371600" marR="0" lvl="5" indent="-10795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554480" marR="0" lvl="6" indent="-10033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737360" marR="0" lvl="7" indent="-10541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920240" marR="0" lvl="8" indent="-11049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sp>
        <p:nvSpPr>
          <p:cNvPr id="40" name="Shape 40"/>
          <p:cNvSpPr/>
          <p:nvPr/>
        </p:nvSpPr>
        <p:spPr>
          <a:xfrm>
            <a:off x="0" y="0"/>
            <a:ext cx="12192000" cy="365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0" y="18288"/>
            <a:ext cx="11092070" cy="347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092070" y="18288"/>
            <a:ext cx="490329" cy="329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5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PMingLiU" panose="02020500000000000000" pitchFamily="18" charset="-120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5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PMingLiU" panose="02020500000000000000" pitchFamily="18" charset="-120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09600" y="533400"/>
            <a:ext cx="10972799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Roboto"/>
              <a:buNone/>
              <a:defRPr sz="4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09600" y="1608013"/>
            <a:ext cx="109727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82880" marR="0" lvl="0" indent="-53340" algn="l" rtl="0">
              <a:spcBef>
                <a:spcPts val="480"/>
              </a:spcBef>
              <a:buClr>
                <a:schemeClr val="accent1"/>
              </a:buClr>
              <a:buSzPct val="85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57200" marR="0" lvl="1" indent="-82550" algn="l" rtl="0">
              <a:spcBef>
                <a:spcPts val="400"/>
              </a:spcBef>
              <a:buClr>
                <a:schemeClr val="accent1"/>
              </a:buClr>
              <a:buSzPct val="85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731520" marR="0" lvl="2" indent="-82550" algn="l" rtl="0">
              <a:spcBef>
                <a:spcPts val="360"/>
              </a:spcBef>
              <a:buClr>
                <a:schemeClr val="accent1"/>
              </a:buClr>
              <a:buSzPct val="9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05840" marR="0" lvl="3" indent="-91440" algn="l" rtl="0">
              <a:spcBef>
                <a:spcPts val="32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188720" marR="0" lvl="4" indent="-58420" algn="l" rtl="0">
              <a:spcBef>
                <a:spcPts val="28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371600" marR="0" lvl="5" indent="-10795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1554480" marR="0" lvl="6" indent="-10033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1737360" marR="0" lvl="7" indent="-10541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1920240" marR="0" lvl="8" indent="-110490" algn="l" rtl="0">
              <a:spcBef>
                <a:spcPts val="260"/>
              </a:spcBef>
              <a:buClr>
                <a:schemeClr val="accent1"/>
              </a:buClr>
              <a:buSzPct val="100000"/>
              <a:buFont typeface="Arial" panose="020B0604020202020204"/>
              <a:buChar char="•"/>
              <a:defRPr sz="13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/>
          <p:nvPr/>
        </p:nvSpPr>
        <p:spPr>
          <a:xfrm>
            <a:off x="0" y="0"/>
            <a:ext cx="12192000" cy="3657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0" y="18288"/>
            <a:ext cx="11092070" cy="347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092070" y="18288"/>
            <a:ext cx="490329" cy="3291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5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PMingLiU" panose="02020500000000000000" pitchFamily="18" charset="-120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5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PMingLiU" panose="02020500000000000000" pitchFamily="18" charset="-120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pdx.dev/ids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引导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97200" y="3663950"/>
            <a:ext cx="60756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>
                <a:solidFill>
                  <a:schemeClr val="bg1"/>
                </a:solidFill>
              </a:rPr>
              <a:t>开源合规知识详解</a:t>
            </a:r>
          </a:p>
        </p:txBody>
      </p:sp>
      <p:sp>
        <p:nvSpPr>
          <p:cNvPr id="5" name="矩形 4"/>
          <p:cNvSpPr/>
          <p:nvPr/>
        </p:nvSpPr>
        <p:spPr>
          <a:xfrm>
            <a:off x="4770324" y="5791788"/>
            <a:ext cx="6857217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latin typeface="-apple-system"/>
              </a:rPr>
              <a:t>Compliance </a:t>
            </a:r>
            <a:r>
              <a:rPr lang="en-US" altLang="zh-CN" sz="2400" b="1" dirty="0" err="1" smtClean="0">
                <a:solidFill>
                  <a:schemeClr val="accent1"/>
                </a:solidFill>
                <a:latin typeface="-apple-system"/>
              </a:rPr>
              <a:t>Meetup</a:t>
            </a:r>
            <a:r>
              <a:rPr lang="en-US" altLang="zh-CN" sz="2400" b="1" dirty="0" smtClean="0">
                <a:solidFill>
                  <a:schemeClr val="accent1"/>
                </a:solidFill>
                <a:latin typeface="-apple-system"/>
              </a:rPr>
              <a:t> 2021</a:t>
            </a:r>
            <a:r>
              <a:rPr lang="zh-CN" altLang="en-US" sz="2400" b="1" dirty="0" smtClean="0">
                <a:solidFill>
                  <a:schemeClr val="accent1"/>
                </a:solidFill>
                <a:latin typeface="-apple-system"/>
              </a:rPr>
              <a:t>年</a:t>
            </a:r>
            <a:r>
              <a:rPr lang="en-US" altLang="zh-CN" sz="2400" b="1" dirty="0" smtClean="0">
                <a:solidFill>
                  <a:schemeClr val="accent1"/>
                </a:solidFill>
                <a:latin typeface="-apple-system"/>
              </a:rPr>
              <a:t>8</a:t>
            </a:r>
            <a:r>
              <a:rPr lang="zh-CN" altLang="en-US" sz="2400" b="1" dirty="0" smtClean="0">
                <a:solidFill>
                  <a:schemeClr val="accent1"/>
                </a:solidFill>
                <a:latin typeface="-apple-system"/>
              </a:rPr>
              <a:t>月</a:t>
            </a:r>
            <a:r>
              <a:rPr lang="en-US" altLang="zh-CN" sz="2400" b="1" dirty="0" smtClean="0">
                <a:solidFill>
                  <a:schemeClr val="accent1"/>
                </a:solidFill>
                <a:latin typeface="-apple-system"/>
              </a:rPr>
              <a:t>20</a:t>
            </a:r>
            <a:r>
              <a:rPr lang="zh-CN" altLang="en-US" sz="2400" b="1" dirty="0" smtClean="0">
                <a:solidFill>
                  <a:schemeClr val="accent1"/>
                </a:solidFill>
                <a:latin typeface="-apple-system"/>
              </a:rPr>
              <a:t>日，深圳</a:t>
            </a:r>
          </a:p>
          <a:p>
            <a:r>
              <a:rPr lang="en-US" altLang="zh-CN" sz="2400" b="1" dirty="0" smtClean="0">
                <a:solidFill>
                  <a:schemeClr val="accent1"/>
                </a:solidFill>
                <a:latin typeface="-apple-system"/>
              </a:rPr>
              <a:t>openEuler compliance sig maintainer </a:t>
            </a:r>
            <a:r>
              <a:rPr lang="zh-CN" altLang="en-US" sz="2400" b="1" dirty="0" smtClean="0">
                <a:solidFill>
                  <a:schemeClr val="accent1"/>
                </a:solidFill>
                <a:latin typeface="-apple-system"/>
                <a:ea typeface="SimSun" panose="02010600030101010101" pitchFamily="2" charset="-122"/>
              </a:rPr>
              <a:t>杨聪</a:t>
            </a:r>
            <a:r>
              <a:rPr lang="zh-CN" altLang="en-US" sz="2400" b="1" dirty="0" smtClean="0">
                <a:solidFill>
                  <a:schemeClr val="accent1"/>
                </a:solidFill>
                <a:latin typeface="-apple-system"/>
              </a:rPr>
              <a:t>               </a:t>
            </a:r>
            <a:endParaRPr lang="zh-CN" altLang="en-US" sz="2400" b="1" i="0" u="none" strike="noStrike" dirty="0" smtClean="0">
              <a:solidFill>
                <a:schemeClr val="accent1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圆角矩形 46"/>
          <p:cNvSpPr/>
          <p:nvPr/>
        </p:nvSpPr>
        <p:spPr>
          <a:xfrm>
            <a:off x="7884516" y="1581436"/>
            <a:ext cx="2387948" cy="363471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 smtClean="0">
                <a:solidFill>
                  <a:srgbClr val="0070C0"/>
                </a:solidFill>
              </a:rPr>
              <a:t>著作权人依照被授权人承担的义务所需承担的义务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74146" y="1645352"/>
            <a:ext cx="2057266" cy="3570795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 smtClean="0">
                <a:solidFill>
                  <a:srgbClr val="00B050"/>
                </a:solidFill>
              </a:rPr>
              <a:t>被授权人行使每项权利需承担的义务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69146" y="1581436"/>
            <a:ext cx="2057266" cy="363471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</a:rPr>
              <a:t>著作权人权利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zh-TW" altLang="en-US" sz="4000" b="0" i="0" u="none" strike="noStrike" cap="none" dirty="0" smtClean="0">
                <a:solidFill>
                  <a:schemeClr val="dk2"/>
                </a:solidFill>
                <a:cs typeface="Roboto"/>
                <a:sym typeface="Roboto"/>
              </a:rPr>
              <a:t>许可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457325" y="596900"/>
            <a:ext cx="10141585" cy="6978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2000" dirty="0" smtClean="0"/>
              <a:t>「许可」是著作权</a:t>
            </a:r>
            <a:r>
              <a:rPr lang="zh-CN" altLang="en-US" sz="2000" dirty="0" smtClean="0"/>
              <a:t>的</a:t>
            </a:r>
            <a:r>
              <a:rPr lang="zh-TW" altLang="en-US" sz="2000" dirty="0" smtClean="0"/>
              <a:t>拥有者，授与权利给其他人的方法</a:t>
            </a:r>
            <a:r>
              <a:rPr lang="zh-CN" altLang="en-US" sz="2000" dirty="0" smtClean="0"/>
              <a:t>。是一种合同</a:t>
            </a:r>
            <a:endParaRPr lang="en-US" altLang="zh-CN" sz="2000" dirty="0" smtClean="0"/>
          </a:p>
          <a:p>
            <a:pPr marL="0" lvl="0" indent="0">
              <a:spcBef>
                <a:spcPts val="0"/>
              </a:spcBef>
              <a:buNone/>
            </a:pPr>
            <a:r>
              <a:rPr lang="zh-CN" altLang="en-US" sz="2000" dirty="0" smtClean="0">
                <a:solidFill>
                  <a:srgbClr val="000000"/>
                </a:solidFill>
              </a:rPr>
              <a:t>我们用下面的方式来基本建模。</a:t>
            </a:r>
            <a:endParaRPr lang="en-US" altLang="zh-TW" sz="2000" dirty="0" smtClean="0">
              <a:solidFill>
                <a:srgbClr val="000000"/>
              </a:solidFill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1299920" y="3462708"/>
            <a:ext cx="3170037" cy="266591"/>
          </a:xfrm>
          <a:prstGeom prst="rightArrow">
            <a:avLst>
              <a:gd name="adj1" fmla="val 81182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线形标注 1 7"/>
          <p:cNvSpPr/>
          <p:nvPr/>
        </p:nvSpPr>
        <p:spPr>
          <a:xfrm>
            <a:off x="5120324" y="2346740"/>
            <a:ext cx="1301488" cy="374729"/>
          </a:xfrm>
          <a:prstGeom prst="borderCallout1">
            <a:avLst>
              <a:gd name="adj1" fmla="val 46788"/>
              <a:gd name="adj2" fmla="val -1793"/>
              <a:gd name="adj3" fmla="val 12675"/>
              <a:gd name="adj4" fmla="val -1332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00B050"/>
                </a:solidFill>
              </a:rPr>
              <a:t>修改声明</a:t>
            </a:r>
          </a:p>
        </p:txBody>
      </p:sp>
      <p:sp>
        <p:nvSpPr>
          <p:cNvPr id="12" name="线形标注 1 11"/>
          <p:cNvSpPr/>
          <p:nvPr/>
        </p:nvSpPr>
        <p:spPr>
          <a:xfrm>
            <a:off x="4852324" y="4300611"/>
            <a:ext cx="1879087" cy="353908"/>
          </a:xfrm>
          <a:prstGeom prst="borderCallout1">
            <a:avLst>
              <a:gd name="adj1" fmla="val 52334"/>
              <a:gd name="adj2" fmla="val 1400"/>
              <a:gd name="adj3" fmla="val 100889"/>
              <a:gd name="adj4" fmla="val -8176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rgbClr val="00B050"/>
                </a:solidFill>
                <a:latin typeface="Times New Roman" panose="02020603050405020304" pitchFamily="18" charset="0"/>
                <a:ea typeface="Microsoft YaHei Regular" charset="-122"/>
              </a:rPr>
              <a:t>给予互惠性许可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线形标注 1 12"/>
          <p:cNvSpPr/>
          <p:nvPr/>
        </p:nvSpPr>
        <p:spPr>
          <a:xfrm>
            <a:off x="5300090" y="4725324"/>
            <a:ext cx="1262199" cy="371279"/>
          </a:xfrm>
          <a:prstGeom prst="borderCallout1">
            <a:avLst>
              <a:gd name="adj1" fmla="val 52334"/>
              <a:gd name="adj2" fmla="val 1400"/>
              <a:gd name="adj3" fmla="val -10643"/>
              <a:gd name="adj4" fmla="val -13083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Microsoft YaHei Regular" charset="-122"/>
              </a:rPr>
              <a:t>保留</a:t>
            </a:r>
            <a:r>
              <a:rPr lang="zh-TW" alt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Microsoft YaHei Regular" charset="-122"/>
              </a:rPr>
              <a:t>署名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14" name="线形标注 1 13"/>
          <p:cNvSpPr/>
          <p:nvPr/>
        </p:nvSpPr>
        <p:spPr>
          <a:xfrm>
            <a:off x="5674458" y="2863966"/>
            <a:ext cx="918986" cy="371279"/>
          </a:xfrm>
          <a:prstGeom prst="borderCallout1">
            <a:avLst>
              <a:gd name="adj1" fmla="val 52334"/>
              <a:gd name="adj2" fmla="val 1400"/>
              <a:gd name="adj3" fmla="val 73319"/>
              <a:gd name="adj4" fmla="val -24050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Microsoft YaHei Regular" charset="-122"/>
              </a:rPr>
              <a:t>付费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421812" y="3526984"/>
            <a:ext cx="1907370" cy="254192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7191" y="5292074"/>
            <a:ext cx="11874809" cy="163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设计一个许可证的三步曲是：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1.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挑选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哪些</a:t>
            </a:r>
            <a:r>
              <a:rPr kumimoji="1" lang="zh-CN" altLang="en-US" sz="1200" dirty="0" smtClean="0">
                <a:solidFill>
                  <a:srgbClr val="FF000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著作权人权利授权给被授权人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。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2.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在</a:t>
            </a:r>
            <a:r>
              <a:rPr lang="zh-CN" altLang="en-US" sz="1200" dirty="0" smtClean="0">
                <a:solidFill>
                  <a:srgbClr val="00B05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授予的每项权利上附加</a:t>
            </a:r>
            <a:r>
              <a:rPr lang="en-US" altLang="zh-CN" sz="1200" dirty="0" smtClean="0">
                <a:solidFill>
                  <a:srgbClr val="00B05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0-n</a:t>
            </a:r>
            <a:r>
              <a:rPr lang="zh-CN" altLang="en-US" sz="1200" dirty="0" smtClean="0">
                <a:solidFill>
                  <a:srgbClr val="00B05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项需被授权人承担的义务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。每项权利上附加的义务可以不同。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3.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被授权人履行了某些义务的情况下，可以要求</a:t>
            </a:r>
            <a:r>
              <a:rPr lang="zh-CN" altLang="en-US" sz="1200" dirty="0" smtClean="0">
                <a:solidFill>
                  <a:srgbClr val="0070C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著作权人履行相关的某些义务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。举例： 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A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公司开发了某软件，授于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B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公司私下使用和修改的权利，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B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公司履行因为使用的权利向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A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公司支付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100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万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RMB,  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因为修改的权利，向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A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公司支付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50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万人民币。因为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B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公司付费了要求</a:t>
            </a:r>
            <a:r>
              <a:rPr lang="en-US" altLang="zh-CN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A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公司，对软件提供质量保证，并提供维护工作。</a:t>
            </a:r>
            <a:endParaRPr lang="en-US" altLang="zh-CN" sz="1200" dirty="0" smtClean="0"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</a:endParaRPr>
          </a:p>
          <a:p>
            <a:pPr marL="10287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所有的许可证都是：上述红框，绿框，蓝框的一个</a:t>
            </a:r>
            <a:r>
              <a:rPr lang="zh-CN" altLang="en-US" sz="1200" b="1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组合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。</a:t>
            </a:r>
            <a:endParaRPr lang="en-US" altLang="zh-CN" sz="1200" dirty="0" smtClean="0"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</a:endParaRPr>
          </a:p>
          <a:p>
            <a:pPr marL="10287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授予的权利，需要履行的义务的可以进一步按场景细分：比如</a:t>
            </a:r>
            <a:r>
              <a:rPr lang="zh-CN" altLang="en-US" sz="1200" dirty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  <a:sym typeface="Roboto"/>
              </a:rPr>
              <a:t>分发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  <a:sym typeface="Roboto"/>
              </a:rPr>
              <a:t>场景、</a:t>
            </a:r>
            <a:r>
              <a:rPr lang="zh-TW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  <a:sym typeface="Roboto"/>
              </a:rPr>
              <a:t>地理范围</a:t>
            </a: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  <a:sym typeface="Roboto"/>
              </a:rPr>
              <a:t>、时间期限等。可以理解为一个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  <a:sym typeface="Roboto"/>
              </a:rPr>
              <a:t>含有变量的断言。</a:t>
            </a:r>
            <a:endParaRPr lang="en-US" altLang="zh-CN" sz="1200" dirty="0" smtClean="0">
              <a:solidFill>
                <a:srgbClr val="FF0000"/>
              </a:solidFill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</a:endParaRPr>
          </a:p>
          <a:p>
            <a:pPr marL="10287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Microsoft YaHei Light" panose="020B0502040204020203" charset="-122"/>
                <a:ea typeface="Microsoft YaHei Light" panose="020B0502040204020203" charset="-122"/>
                <a:cs typeface="Microsoft YaHei Light" panose="020B0502040204020203" charset="-122"/>
              </a:rPr>
              <a:t>什么是开源许可证：一类组合。对于大部分开源许可证。权利（红框）均授予，著作权人几乎不承担任何义务（蓝框），只是被授权人承担的义务又较多不同（绿框）。</a:t>
            </a:r>
            <a:endParaRPr lang="en-US" altLang="zh-TW" sz="1200" dirty="0" smtClean="0">
              <a:latin typeface="Microsoft YaHei Light" panose="020B0502040204020203" charset="-122"/>
              <a:ea typeface="Microsoft YaHei Light" panose="020B0502040204020203" charset="-122"/>
              <a:cs typeface="Microsoft YaHei Light" panose="020B0502040204020203" charset="-122"/>
            </a:endParaRPr>
          </a:p>
          <a:p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0" y="2863966"/>
            <a:ext cx="1177609" cy="13196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7191" y="4134658"/>
            <a:ext cx="81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rgbClr val="FF0000"/>
                </a:solidFill>
              </a:rPr>
              <a:t>著作权人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8" name="组 27"/>
          <p:cNvGrpSpPr/>
          <p:nvPr/>
        </p:nvGrpSpPr>
        <p:grpSpPr>
          <a:xfrm>
            <a:off x="2020000" y="2137753"/>
            <a:ext cx="1501041" cy="504056"/>
            <a:chOff x="3280462" y="2137753"/>
            <a:chExt cx="1512168" cy="504056"/>
          </a:xfrm>
        </p:grpSpPr>
        <p:sp>
          <p:nvSpPr>
            <p:cNvPr id="5" name="圆角矩形 4"/>
            <p:cNvSpPr/>
            <p:nvPr/>
          </p:nvSpPr>
          <p:spPr>
            <a:xfrm>
              <a:off x="3280462" y="2137753"/>
              <a:ext cx="15121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FF0000"/>
                  </a:solidFill>
                </a:rPr>
                <a:t>修改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1508" y="2168730"/>
              <a:ext cx="268730" cy="436418"/>
            </a:xfrm>
            <a:prstGeom prst="rect">
              <a:avLst/>
            </a:prstGeom>
          </p:spPr>
        </p:pic>
      </p:grpSp>
      <p:grpSp>
        <p:nvGrpSpPr>
          <p:cNvPr id="27" name="组 26"/>
          <p:cNvGrpSpPr/>
          <p:nvPr/>
        </p:nvGrpSpPr>
        <p:grpSpPr>
          <a:xfrm>
            <a:off x="2012774" y="2863966"/>
            <a:ext cx="1439463" cy="504056"/>
            <a:chOff x="3280462" y="2863966"/>
            <a:chExt cx="1512168" cy="504056"/>
          </a:xfrm>
        </p:grpSpPr>
        <p:sp>
          <p:nvSpPr>
            <p:cNvPr id="2" name="圆角矩形 1"/>
            <p:cNvSpPr/>
            <p:nvPr/>
          </p:nvSpPr>
          <p:spPr>
            <a:xfrm>
              <a:off x="3280462" y="2863966"/>
              <a:ext cx="15121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FF0000"/>
                  </a:solidFill>
                </a:rPr>
                <a:t>私下使用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8734" y="2895049"/>
              <a:ext cx="265077" cy="430485"/>
            </a:xfrm>
            <a:prstGeom prst="rect">
              <a:avLst/>
            </a:prstGeom>
          </p:spPr>
        </p:pic>
      </p:grpSp>
      <p:grpSp>
        <p:nvGrpSpPr>
          <p:cNvPr id="21" name="组 20"/>
          <p:cNvGrpSpPr/>
          <p:nvPr/>
        </p:nvGrpSpPr>
        <p:grpSpPr>
          <a:xfrm>
            <a:off x="2012775" y="3741395"/>
            <a:ext cx="1349404" cy="504056"/>
            <a:chOff x="3280462" y="3741395"/>
            <a:chExt cx="1512168" cy="504056"/>
          </a:xfrm>
        </p:grpSpPr>
        <p:sp>
          <p:nvSpPr>
            <p:cNvPr id="7" name="圆角矩形 6"/>
            <p:cNvSpPr/>
            <p:nvPr/>
          </p:nvSpPr>
          <p:spPr>
            <a:xfrm>
              <a:off x="3280462" y="3741395"/>
              <a:ext cx="15121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FF0000"/>
                  </a:solidFill>
                </a:rPr>
                <a:t>商业使用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867" y="3759618"/>
              <a:ext cx="291371" cy="473187"/>
            </a:xfrm>
            <a:prstGeom prst="rect">
              <a:avLst/>
            </a:prstGeom>
          </p:spPr>
        </p:pic>
      </p:grpSp>
      <p:grpSp>
        <p:nvGrpSpPr>
          <p:cNvPr id="22" name="组 21"/>
          <p:cNvGrpSpPr/>
          <p:nvPr/>
        </p:nvGrpSpPr>
        <p:grpSpPr>
          <a:xfrm>
            <a:off x="1977582" y="4383254"/>
            <a:ext cx="1497619" cy="513486"/>
            <a:chOff x="3280462" y="4411079"/>
            <a:chExt cx="1512168" cy="513486"/>
          </a:xfrm>
        </p:grpSpPr>
        <p:sp>
          <p:nvSpPr>
            <p:cNvPr id="6" name="圆角矩形 5"/>
            <p:cNvSpPr/>
            <p:nvPr/>
          </p:nvSpPr>
          <p:spPr>
            <a:xfrm>
              <a:off x="3280462" y="4411079"/>
              <a:ext cx="1512168" cy="50405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FF0000"/>
                  </a:solidFill>
                </a:rPr>
                <a:t>分发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18867" y="4451378"/>
              <a:ext cx="291371" cy="473187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948" y="2359739"/>
            <a:ext cx="232284" cy="342501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040" y="4300611"/>
            <a:ext cx="232284" cy="34250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952" y="2878354"/>
            <a:ext cx="232284" cy="342501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322" y="4736799"/>
            <a:ext cx="232284" cy="34250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367889" y="3516966"/>
            <a:ext cx="924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B050"/>
                </a:solidFill>
              </a:rPr>
              <a:t>被授权人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pic>
        <p:nvPicPr>
          <p:cNvPr id="36" name="Shape 434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82779" y="3073607"/>
            <a:ext cx="477884" cy="107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48" y="3405674"/>
            <a:ext cx="1177609" cy="131965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559248" y="4710973"/>
            <a:ext cx="1015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70C0"/>
                </a:solidFill>
              </a:rPr>
              <a:t>著作权人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616" y="2279573"/>
            <a:ext cx="258101" cy="301688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232" y="2975978"/>
            <a:ext cx="311006" cy="36352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711" y="4456666"/>
            <a:ext cx="311006" cy="363527"/>
          </a:xfrm>
          <a:prstGeom prst="rect">
            <a:avLst/>
          </a:prstGeom>
        </p:spPr>
      </p:pic>
      <p:sp>
        <p:nvSpPr>
          <p:cNvPr id="45" name="线形标注 1 44"/>
          <p:cNvSpPr/>
          <p:nvPr/>
        </p:nvSpPr>
        <p:spPr>
          <a:xfrm>
            <a:off x="8873914" y="2268172"/>
            <a:ext cx="918986" cy="371279"/>
          </a:xfrm>
          <a:prstGeom prst="borderCallout1">
            <a:avLst>
              <a:gd name="adj1" fmla="val 52334"/>
              <a:gd name="adj2" fmla="val 1400"/>
              <a:gd name="adj3" fmla="val 210454"/>
              <a:gd name="adj4" fmla="val -247724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Microsoft YaHei Regular" charset="-122"/>
              </a:rPr>
              <a:t>提供保证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  <p:sp>
        <p:nvSpPr>
          <p:cNvPr id="46" name="线形标注 1 45"/>
          <p:cNvSpPr/>
          <p:nvPr/>
        </p:nvSpPr>
        <p:spPr>
          <a:xfrm>
            <a:off x="8738157" y="2823233"/>
            <a:ext cx="918986" cy="371279"/>
          </a:xfrm>
          <a:prstGeom prst="borderCallout1">
            <a:avLst>
              <a:gd name="adj1" fmla="val 52334"/>
              <a:gd name="adj2" fmla="val 1400"/>
              <a:gd name="adj3" fmla="val 78916"/>
              <a:gd name="adj4" fmla="val -231458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Microsoft YaHei Regular" charset="-122"/>
              </a:rPr>
              <a:t>提供维护</a:t>
            </a:r>
            <a:endParaRPr kumimoji="1"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24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zh-TW" altLang="en-US" sz="4000" b="0" i="0" u="none" strike="noStrike" cap="none" dirty="0" smtClean="0">
                <a:solidFill>
                  <a:schemeClr val="dk2"/>
                </a:solidFill>
                <a:cs typeface="Roboto"/>
                <a:sym typeface="Roboto"/>
              </a:rPr>
              <a:t>许可</a:t>
            </a:r>
            <a:r>
              <a:rPr lang="zh-CN" altLang="en-US" sz="4000" b="0" i="0" u="none" strike="noStrike" cap="none" dirty="0" smtClean="0">
                <a:solidFill>
                  <a:schemeClr val="dk2"/>
                </a:solidFill>
                <a:cs typeface="Roboto"/>
                <a:sym typeface="Roboto"/>
              </a:rPr>
              <a:t>的形式化表达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1384" y="1988840"/>
            <a:ext cx="10873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License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</a:t>
            </a:r>
            <a:r>
              <a:rPr kumimoji="1" lang="zh-CN" altLang="en-US" sz="1800" dirty="0" smtClean="0"/>
              <a:t>  </a:t>
            </a:r>
            <a:r>
              <a:rPr kumimoji="1" lang="en-US" altLang="zh-CN" sz="1800" dirty="0" smtClean="0"/>
              <a:t>{G</a:t>
            </a:r>
            <a:r>
              <a:rPr kumimoji="1" lang="en-US" altLang="zh-CN" sz="1800" baseline="-25000" dirty="0" smtClean="0"/>
              <a:t>1, </a:t>
            </a:r>
            <a:r>
              <a:rPr kumimoji="1" lang="en-US" altLang="zh-CN" sz="1800" dirty="0" smtClean="0"/>
              <a:t> G</a:t>
            </a:r>
            <a:r>
              <a:rPr kumimoji="1" lang="en-US" altLang="zh-CN" sz="1800" baseline="-25000" dirty="0" smtClean="0"/>
              <a:t>2</a:t>
            </a:r>
            <a:r>
              <a:rPr kumimoji="1" lang="zh-CN" altLang="en-US" sz="1800" dirty="0" smtClean="0"/>
              <a:t>，</a:t>
            </a:r>
            <a:r>
              <a:rPr kumimoji="1" lang="en-US" altLang="zh-CN" sz="1800" dirty="0" smtClean="0"/>
              <a:t>G</a:t>
            </a:r>
            <a:r>
              <a:rPr kumimoji="1" lang="en-US" altLang="zh-CN" sz="1800" baseline="-25000" dirty="0" smtClean="0"/>
              <a:t>3</a:t>
            </a:r>
            <a:r>
              <a:rPr kumimoji="1" lang="mr-IN" altLang="zh-CN" sz="1800" dirty="0" smtClean="0"/>
              <a:t>…</a:t>
            </a:r>
            <a:r>
              <a:rPr kumimoji="1" lang="en-US" altLang="zh-CN" sz="1800" dirty="0" smtClean="0"/>
              <a:t>.} = G1 | G2 </a:t>
            </a:r>
            <a:r>
              <a:rPr kumimoji="1" lang="en-US" altLang="zh-CN" sz="1800" dirty="0"/>
              <a:t>|</a:t>
            </a:r>
            <a:r>
              <a:rPr kumimoji="1" lang="en-US" altLang="zh-CN" sz="1800" dirty="0" smtClean="0"/>
              <a:t> G3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|</a:t>
            </a:r>
            <a:r>
              <a:rPr kumimoji="1" lang="zh-CN" altLang="en-US" sz="1800" dirty="0" smtClean="0"/>
              <a:t> </a:t>
            </a:r>
            <a:r>
              <a:rPr kumimoji="1" lang="mr-IN" altLang="zh-CN" sz="1800" dirty="0" smtClean="0"/>
              <a:t>…</a:t>
            </a:r>
            <a:r>
              <a:rPr kumimoji="1" lang="en-US" altLang="zh-CN" sz="1800" dirty="0" smtClean="0"/>
              <a:t>.</a:t>
            </a:r>
          </a:p>
          <a:p>
            <a:r>
              <a:rPr kumimoji="1" lang="en-US" altLang="zh-CN" sz="1800" dirty="0" err="1" smtClean="0"/>
              <a:t>G</a:t>
            </a:r>
            <a:r>
              <a:rPr kumimoji="1" lang="en-US" altLang="zh-CN" sz="1800" baseline="-25000" dirty="0" err="1" smtClean="0"/>
              <a:t>i</a:t>
            </a:r>
            <a:r>
              <a:rPr kumimoji="1" lang="en-US" altLang="zh-CN" sz="1800" baseline="-25000" dirty="0" smtClean="0"/>
              <a:t> =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 err="1" smtClean="0"/>
              <a:t>Right</a:t>
            </a:r>
            <a:r>
              <a:rPr kumimoji="1" lang="en-US" altLang="zh-CN" sz="1800" baseline="-25000" dirty="0" err="1" smtClean="0"/>
              <a:t>i</a:t>
            </a:r>
            <a:r>
              <a:rPr kumimoji="1" lang="en-US" altLang="zh-CN" sz="1800" dirty="0" smtClean="0"/>
              <a:t>  ∪ {O</a:t>
            </a:r>
            <a:r>
              <a:rPr kumimoji="1" lang="en-US" altLang="zh-CN" sz="1800" baseline="-25000" dirty="0" smtClean="0"/>
              <a:t>1</a:t>
            </a:r>
            <a:r>
              <a:rPr kumimoji="1" lang="en-US" altLang="zh-CN" sz="1800" dirty="0" smtClean="0"/>
              <a:t>, O</a:t>
            </a:r>
            <a:r>
              <a:rPr kumimoji="1" lang="en-US" altLang="zh-CN" sz="1800" baseline="-25000" dirty="0" smtClean="0"/>
              <a:t>2</a:t>
            </a:r>
            <a:r>
              <a:rPr kumimoji="1" lang="en-US" altLang="zh-CN" sz="1800" dirty="0" smtClean="0"/>
              <a:t>, O</a:t>
            </a:r>
            <a:r>
              <a:rPr kumimoji="1" lang="en-US" altLang="zh-CN" sz="1800" baseline="-25000" dirty="0" smtClean="0"/>
              <a:t>3</a:t>
            </a:r>
            <a:r>
              <a:rPr kumimoji="1" lang="mr-IN" altLang="zh-CN" sz="1800" dirty="0" smtClean="0"/>
              <a:t>…</a:t>
            </a:r>
            <a:r>
              <a:rPr kumimoji="1" lang="en-US" altLang="zh-CN" sz="1800" dirty="0" smtClean="0"/>
              <a:t>} = </a:t>
            </a:r>
            <a:r>
              <a:rPr kumimoji="1" lang="en-US" altLang="zh-CN" sz="1800" dirty="0" err="1"/>
              <a:t>Right</a:t>
            </a:r>
            <a:r>
              <a:rPr kumimoji="1" lang="en-US" altLang="zh-CN" sz="1800" baseline="-25000" dirty="0" err="1"/>
              <a:t>i</a:t>
            </a:r>
            <a:r>
              <a:rPr kumimoji="1" lang="en-US" altLang="zh-CN" sz="1800" dirty="0"/>
              <a:t>  ∪ </a:t>
            </a:r>
            <a:r>
              <a:rPr kumimoji="1" lang="zh-CN" altLang="en-US" sz="1800" dirty="0"/>
              <a:t>（</a:t>
            </a:r>
            <a:r>
              <a:rPr kumimoji="1" lang="en-US" altLang="zh-CN" sz="1800" dirty="0" smtClean="0"/>
              <a:t>O</a:t>
            </a:r>
            <a:r>
              <a:rPr kumimoji="1" lang="en-US" altLang="zh-CN" sz="1800" baseline="-25000" dirty="0" smtClean="0"/>
              <a:t>1</a:t>
            </a:r>
            <a:r>
              <a:rPr kumimoji="1" lang="en-US" altLang="zh-CN" sz="1800" dirty="0" smtClean="0"/>
              <a:t> &amp; O</a:t>
            </a:r>
            <a:r>
              <a:rPr kumimoji="1" lang="en-US" altLang="zh-CN" sz="1800" baseline="-25000" dirty="0" smtClean="0"/>
              <a:t>2</a:t>
            </a:r>
            <a:r>
              <a:rPr kumimoji="1" lang="en-US" altLang="zh-CN" sz="1800" dirty="0" smtClean="0"/>
              <a:t> &amp;  O</a:t>
            </a:r>
            <a:r>
              <a:rPr kumimoji="1" lang="en-US" altLang="zh-CN" sz="1800" baseline="-25000" dirty="0" smtClean="0"/>
              <a:t>3</a:t>
            </a:r>
            <a:r>
              <a:rPr kumimoji="1" lang="zh-CN" altLang="en-US" sz="1800" baseline="-25000" dirty="0" smtClean="0"/>
              <a:t> </a:t>
            </a:r>
            <a:r>
              <a:rPr kumimoji="1" lang="en-US" altLang="zh-CN" sz="1800" dirty="0"/>
              <a:t>&amp;</a:t>
            </a:r>
            <a:r>
              <a:rPr kumimoji="1" lang="mr-IN" altLang="zh-CN" sz="1800" dirty="0" smtClean="0"/>
              <a:t>…</a:t>
            </a:r>
            <a:r>
              <a:rPr kumimoji="1" lang="zh-CN" altLang="en-US" sz="1800" dirty="0" smtClean="0"/>
              <a:t>）</a:t>
            </a:r>
            <a:endParaRPr kumimoji="1" lang="en-US" altLang="zh-CN" sz="1800" dirty="0" smtClean="0"/>
          </a:p>
          <a:p>
            <a:r>
              <a:rPr kumimoji="1" lang="en-US" altLang="zh-CN" sz="1800" dirty="0" smtClean="0"/>
              <a:t>O</a:t>
            </a:r>
            <a:r>
              <a:rPr kumimoji="1" lang="en-US" altLang="zh-CN" sz="1800" baseline="-25000" dirty="0" smtClean="0"/>
              <a:t>i</a:t>
            </a:r>
            <a:r>
              <a:rPr kumimoji="1" lang="zh-CN" altLang="en-US" sz="1800" baseline="-25000" dirty="0" smtClean="0"/>
              <a:t> </a:t>
            </a:r>
            <a:r>
              <a:rPr kumimoji="1" lang="en-US" altLang="zh-CN" sz="1800" baseline="-25000" dirty="0" smtClean="0"/>
              <a:t>=</a:t>
            </a:r>
            <a:r>
              <a:rPr kumimoji="1" lang="en-US" altLang="zh-CN" sz="1800" baseline="-25000" dirty="0"/>
              <a:t> </a:t>
            </a:r>
            <a:r>
              <a:rPr kumimoji="1" lang="en-US" altLang="zh-CN" sz="1800" dirty="0" err="1" smtClean="0"/>
              <a:t>Obligation</a:t>
            </a:r>
            <a:r>
              <a:rPr kumimoji="1" lang="en-US" altLang="zh-CN" sz="1800" baseline="-25000" dirty="0" err="1" smtClean="0"/>
              <a:t>i</a:t>
            </a:r>
            <a:r>
              <a:rPr kumimoji="1" lang="en-US" altLang="zh-CN" sz="1800" dirty="0" smtClean="0"/>
              <a:t> </a:t>
            </a:r>
            <a:r>
              <a:rPr kumimoji="1" lang="en-US" altLang="zh-CN" sz="1800" dirty="0"/>
              <a:t>∪ </a:t>
            </a:r>
            <a:r>
              <a:rPr kumimoji="1" lang="en-US" altLang="zh-CN" sz="1800" dirty="0" smtClean="0"/>
              <a:t>{CO</a:t>
            </a:r>
            <a:r>
              <a:rPr kumimoji="1" lang="en-US" altLang="zh-CN" sz="1800" baseline="-25000" dirty="0" smtClean="0"/>
              <a:t>1</a:t>
            </a:r>
            <a:r>
              <a:rPr kumimoji="1" lang="en-US" altLang="zh-CN" sz="1800" dirty="0" smtClean="0"/>
              <a:t>,CO</a:t>
            </a:r>
            <a:r>
              <a:rPr kumimoji="1" lang="en-US" altLang="zh-CN" sz="1800" baseline="-25000" dirty="0" smtClean="0"/>
              <a:t>2</a:t>
            </a:r>
            <a:r>
              <a:rPr kumimoji="1" lang="en-US" altLang="zh-CN" sz="1800" dirty="0"/>
              <a:t>, </a:t>
            </a:r>
            <a:r>
              <a:rPr kumimoji="1" lang="en-US" altLang="zh-CN" sz="1800" dirty="0" smtClean="0"/>
              <a:t>CO</a:t>
            </a:r>
            <a:r>
              <a:rPr kumimoji="1" lang="en-US" altLang="zh-CN" sz="1800" baseline="-25000" dirty="0" smtClean="0"/>
              <a:t>3</a:t>
            </a:r>
            <a:r>
              <a:rPr kumimoji="1" lang="mr-IN" altLang="zh-CN" sz="1800" dirty="0"/>
              <a:t>…</a:t>
            </a:r>
            <a:r>
              <a:rPr kumimoji="1" lang="en-US" altLang="zh-CN" sz="1800" dirty="0" smtClean="0"/>
              <a:t>} = </a:t>
            </a:r>
            <a:r>
              <a:rPr kumimoji="1" lang="en-US" altLang="zh-CN" sz="1800" dirty="0" err="1"/>
              <a:t>Obligation</a:t>
            </a:r>
            <a:r>
              <a:rPr kumimoji="1" lang="en-US" altLang="zh-CN" sz="1800" baseline="-25000" dirty="0" err="1"/>
              <a:t>i</a:t>
            </a:r>
            <a:r>
              <a:rPr kumimoji="1" lang="en-US" altLang="zh-CN" sz="1800" dirty="0"/>
              <a:t> ∪ {</a:t>
            </a:r>
            <a:r>
              <a:rPr kumimoji="1" lang="en-US" altLang="zh-CN" sz="1800" dirty="0" smtClean="0"/>
              <a:t>CO</a:t>
            </a:r>
            <a:r>
              <a:rPr kumimoji="1" lang="en-US" altLang="zh-CN" sz="1800" baseline="-25000" dirty="0" smtClean="0"/>
              <a:t>1</a:t>
            </a:r>
            <a:r>
              <a:rPr kumimoji="1" lang="en-US" altLang="zh-CN" sz="1800" dirty="0" smtClean="0"/>
              <a:t> &amp; CO</a:t>
            </a:r>
            <a:r>
              <a:rPr kumimoji="1" lang="en-US" altLang="zh-CN" sz="1800" baseline="-25000" dirty="0" smtClean="0"/>
              <a:t>2 </a:t>
            </a:r>
            <a:r>
              <a:rPr kumimoji="1" lang="en-US" altLang="zh-CN" sz="1800" dirty="0" smtClean="0"/>
              <a:t>&amp;  </a:t>
            </a:r>
            <a:r>
              <a:rPr kumimoji="1" lang="en-US" altLang="zh-CN" sz="1800" dirty="0"/>
              <a:t>CO</a:t>
            </a:r>
            <a:r>
              <a:rPr kumimoji="1" lang="en-US" altLang="zh-CN" sz="1800" baseline="-25000" dirty="0"/>
              <a:t>3</a:t>
            </a:r>
            <a:r>
              <a:rPr kumimoji="1" lang="mr-IN" altLang="zh-CN" sz="1800" dirty="0"/>
              <a:t>…</a:t>
            </a:r>
            <a:r>
              <a:rPr kumimoji="1" lang="en-US" altLang="zh-CN" sz="1800" dirty="0" smtClean="0"/>
              <a:t>}</a:t>
            </a:r>
          </a:p>
          <a:p>
            <a:r>
              <a:rPr kumimoji="1" lang="zh-CN" altLang="en-US" sz="1800" dirty="0" smtClean="0"/>
              <a:t>其中</a:t>
            </a:r>
            <a:r>
              <a:rPr kumimoji="1" lang="en-US" altLang="zh-CN" sz="1800" dirty="0" err="1" smtClean="0"/>
              <a:t>Right</a:t>
            </a:r>
            <a:r>
              <a:rPr kumimoji="1" lang="en-US" altLang="zh-CN" sz="1800" baseline="-25000" dirty="0" err="1" smtClean="0"/>
              <a:t>i</a:t>
            </a:r>
            <a:r>
              <a:rPr kumimoji="1" lang="en-US" altLang="zh-CN" sz="1800" baseline="-25000" dirty="0"/>
              <a:t> </a:t>
            </a:r>
            <a:r>
              <a:rPr kumimoji="1" lang="zh-CN" altLang="en-US" sz="1800" dirty="0" smtClean="0"/>
              <a:t>和</a:t>
            </a:r>
            <a:r>
              <a:rPr kumimoji="1" lang="en-US" altLang="zh-CN" sz="1800" dirty="0" err="1" smtClean="0"/>
              <a:t>Obligation</a:t>
            </a:r>
            <a:r>
              <a:rPr kumimoji="1" lang="en-US" altLang="zh-CN" sz="1800" baseline="-25000" dirty="0" err="1" smtClean="0"/>
              <a:t>i</a:t>
            </a:r>
            <a:r>
              <a:rPr kumimoji="1" lang="zh-CN" altLang="en-US" sz="1800" dirty="0" smtClean="0"/>
              <a:t>都是带有变量的断言。</a:t>
            </a:r>
            <a:endParaRPr kumimoji="1" lang="en-US" altLang="zh-CN" sz="1800" dirty="0"/>
          </a:p>
          <a:p>
            <a:r>
              <a:rPr kumimoji="1" lang="en-US" altLang="zh-CN" sz="1800" dirty="0" smtClean="0"/>
              <a:t> </a:t>
            </a:r>
          </a:p>
          <a:p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961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zh-CN" altLang="en-US" dirty="0" smtClean="0"/>
              <a:t>常见的权利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案例说明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8" y="1412776"/>
            <a:ext cx="4965700" cy="3670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75920" y="1297557"/>
            <a:ext cx="5256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修改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制作衍生品。其实也就是包括组合这个组件。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分发： 原件或复制件转移到第三方。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如果我下载某一个开源软件，原样不变，自己使用，行使权利：私下使用</a:t>
            </a:r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如果改软件还包括专利，我行使的权利：私下使用，专利授权。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如果我还修改软件自，行使了的权利：修改，私下使用，使用专利。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如果我还将修改后的软件开源，免费提供给他人使用：修改，分发，</a:t>
            </a:r>
            <a:r>
              <a:rPr kumimoji="1" lang="zh-CN" altLang="en-US" dirty="0"/>
              <a:t>私下</a:t>
            </a:r>
            <a:r>
              <a:rPr kumimoji="1" lang="zh-CN" altLang="en-US" dirty="0" smtClean="0"/>
              <a:t>使用，专利授权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/>
              <a:t>5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如果使用了软件牟利了，还会增加商业使用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应该还有一个“为第三方使用”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0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zh-CN" altLang="en-US" dirty="0" smtClean="0"/>
              <a:t>案例说明 </a:t>
            </a:r>
            <a:r>
              <a:rPr lang="en-US" altLang="zh-CN" dirty="0" smtClean="0"/>
              <a:t>-MIT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8155"/>
            <a:ext cx="12192000" cy="43122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360" y="5733256"/>
            <a:ext cx="1082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Use, copy, </a:t>
            </a:r>
            <a:r>
              <a:rPr kumimoji="1" lang="en-US" altLang="zh-CN" dirty="0" err="1" smtClean="0"/>
              <a:t>modify,merge</a:t>
            </a:r>
            <a:r>
              <a:rPr kumimoji="1" lang="en-US" altLang="zh-CN" dirty="0" smtClean="0"/>
              <a:t> , publish , distribute, sublicense, sell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义务是包含就是</a:t>
            </a:r>
            <a:r>
              <a:rPr kumimoji="1" lang="en-US" altLang="zh-CN" dirty="0" smtClean="0"/>
              <a:t>include Copyright </a:t>
            </a:r>
            <a:r>
              <a:rPr kumimoji="1" lang="zh-CN" altLang="en-US" dirty="0" smtClean="0"/>
              <a:t>和免责声明。这个义务应该是在</a:t>
            </a:r>
            <a:r>
              <a:rPr kumimoji="1" lang="en-US" altLang="zh-CN" dirty="0" smtClean="0"/>
              <a:t>distribute</a:t>
            </a:r>
            <a:r>
              <a:rPr kumimoji="1" lang="zh-CN" altLang="en-US" dirty="0" smtClean="0"/>
              <a:t>上。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96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245524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zh-CN" altLang="en-US" dirty="0" smtClean="0"/>
              <a:t>案例说明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BSD-4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344" y="5773113"/>
            <a:ext cx="108287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Use, copy, </a:t>
            </a:r>
            <a:r>
              <a:rPr kumimoji="1" lang="en-US" altLang="zh-CN" dirty="0" err="1" smtClean="0"/>
              <a:t>modify,merge</a:t>
            </a:r>
            <a:r>
              <a:rPr kumimoji="1" lang="en-US" altLang="zh-CN" dirty="0" smtClean="0"/>
              <a:t> , publish , distribute, sublicense, sell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义务在</a:t>
            </a:r>
            <a:r>
              <a:rPr kumimoji="1" lang="en-US" altLang="zh-CN" dirty="0" smtClean="0"/>
              <a:t>distribute</a:t>
            </a:r>
            <a:r>
              <a:rPr kumimoji="1" lang="zh-CN" altLang="en-US" dirty="0" smtClean="0"/>
              <a:t>上的不变。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的一条不是义务，只是强调了未授权使用</a:t>
            </a:r>
            <a:r>
              <a:rPr kumimoji="1" lang="en-US" altLang="zh-CN" dirty="0" smtClean="0"/>
              <a:t>copyright holder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contributors</a:t>
            </a:r>
            <a:r>
              <a:rPr kumimoji="1" lang="zh-CN" altLang="en-US" dirty="0" smtClean="0"/>
              <a:t>的名字来做广告。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第三条是在为第三方使用，或者商业使用的授权上，如果你宣传了对这个本软件的使用，需要加上一条声明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11640616" cy="476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zh-CN" altLang="en-US" dirty="0" smtClean="0"/>
              <a:t>案例</a:t>
            </a:r>
            <a:r>
              <a:rPr lang="zh-CN" altLang="en-US" dirty="0" smtClean="0"/>
              <a:t>说明</a:t>
            </a:r>
            <a:r>
              <a:rPr lang="en-US" altLang="zh-CN" dirty="0"/>
              <a:t>3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Apache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GPL-2.0-only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0266" y="2564904"/>
            <a:ext cx="10828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Patent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专利授权 上增加了一个义务，不能发起专利诉讼。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GPL-2.0-only,</a:t>
            </a:r>
            <a:r>
              <a:rPr kumimoji="1" lang="zh-CN" altLang="en-US" dirty="0" smtClean="0"/>
              <a:t>在分发上，增加一个义务：</a:t>
            </a:r>
            <a:r>
              <a:rPr kumimoji="1" lang="en-US" altLang="zh-CN" dirty="0" smtClean="0"/>
              <a:t>same license.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460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en-US" altLang="zh-CN" dirty="0" smtClean="0"/>
              <a:t>License</a:t>
            </a:r>
            <a:r>
              <a:rPr lang="zh-CN" altLang="en-US" dirty="0" smtClean="0"/>
              <a:t>的变种模式</a:t>
            </a:r>
            <a:r>
              <a:rPr lang="en-US" altLang="zh-CN" dirty="0" smtClean="0"/>
              <a:t>--</a:t>
            </a:r>
            <a:r>
              <a:rPr lang="zh-CN" altLang="en-US" dirty="0" smtClean="0"/>
              <a:t>以</a:t>
            </a:r>
            <a:r>
              <a:rPr lang="en-US" altLang="zh-CN" dirty="0" smtClean="0"/>
              <a:t>Exception</a:t>
            </a:r>
            <a:r>
              <a:rPr lang="zh-CN" altLang="en-US" dirty="0" smtClean="0"/>
              <a:t>为例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344" y="1556792"/>
            <a:ext cx="108287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 allow a particular use by expanding the terms of the license in an addendum, without modify- </a:t>
            </a:r>
            <a:r>
              <a:rPr lang="en-US" altLang="zh-CN" dirty="0" err="1"/>
              <a:t>ing</a:t>
            </a:r>
            <a:r>
              <a:rPr lang="en-US" altLang="zh-CN" dirty="0"/>
              <a:t> the text of the license itself.</a:t>
            </a:r>
            <a:br>
              <a:rPr lang="en-US" altLang="zh-CN" dirty="0"/>
            </a:b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/>
              <a:t>Trolltech</a:t>
            </a:r>
            <a:r>
              <a:rPr lang="en-US" altLang="zh-CN" dirty="0"/>
              <a:t> GPL Exception. </a:t>
            </a:r>
            <a:r>
              <a:rPr lang="en-US" altLang="zh-CN" dirty="0" err="1"/>
              <a:t>Trolltech</a:t>
            </a:r>
            <a:r>
              <a:rPr lang="en-US" altLang="zh-CN" dirty="0"/>
              <a:t> distributes </a:t>
            </a:r>
            <a:endParaRPr lang="en-US" altLang="zh-CN" dirty="0"/>
          </a:p>
          <a:p>
            <a:r>
              <a:rPr lang="en-US" altLang="zh-CN" dirty="0"/>
              <a:t>several products under the GPL2 and a commercial license. Aware that the GPL2 is incompatible with many FOSS licenses, </a:t>
            </a:r>
            <a:r>
              <a:rPr lang="en-US" altLang="zh-CN" dirty="0" err="1"/>
              <a:t>Trolltech</a:t>
            </a:r>
            <a:r>
              <a:rPr lang="en-US" altLang="zh-CN" dirty="0"/>
              <a:t> has issued its GPL Exception[35]. It explicitly allows linking of its li- </a:t>
            </a:r>
            <a:r>
              <a:rPr lang="en-US" altLang="zh-CN" dirty="0" err="1"/>
              <a:t>braries</a:t>
            </a:r>
            <a:r>
              <a:rPr lang="en-US" altLang="zh-CN" dirty="0"/>
              <a:t> by software products released under 22 </a:t>
            </a:r>
            <a:r>
              <a:rPr lang="en-US" altLang="zh-CN" dirty="0" err="1"/>
              <a:t>dif</a:t>
            </a:r>
            <a:r>
              <a:rPr lang="en-US" altLang="zh-CN" dirty="0"/>
              <a:t>- </a:t>
            </a:r>
            <a:r>
              <a:rPr lang="en-US" altLang="zh-CN" dirty="0" err="1"/>
              <a:t>ferent</a:t>
            </a:r>
            <a:r>
              <a:rPr lang="en-US" altLang="zh-CN" dirty="0"/>
              <a:t> open source licenses. The main goal of this exception is to allow reuse of its libraries by as many OSS as possible. </a:t>
            </a:r>
            <a:endParaRPr lang="en-US" altLang="zh-CN" dirty="0"/>
          </a:p>
          <a:p>
            <a:endParaRPr lang="en-US" altLang="zh-CN" dirty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4189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191344" y="444343"/>
            <a:ext cx="10972799" cy="850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Roboto"/>
              <a:buNone/>
            </a:pPr>
            <a:r>
              <a:rPr lang="en-US" altLang="zh-CN" dirty="0" smtClean="0"/>
              <a:t>License</a:t>
            </a:r>
            <a:r>
              <a:rPr lang="zh-CN" altLang="en-US" dirty="0" smtClean="0"/>
              <a:t>的组合使用</a:t>
            </a:r>
            <a:r>
              <a:rPr lang="en-US" altLang="zh-CN" dirty="0"/>
              <a:t> </a:t>
            </a:r>
            <a:r>
              <a:rPr lang="en-US" altLang="zh-CN" dirty="0" smtClean="0"/>
              <a:t>SPDX</a:t>
            </a:r>
            <a:r>
              <a:rPr lang="zh-CN" altLang="en-US" dirty="0" smtClean="0"/>
              <a:t>规范和问题</a:t>
            </a:r>
            <a:endParaRPr lang="en-US" sz="4000" b="0" i="0" u="none" strike="noStrike" cap="none" dirty="0">
              <a:solidFill>
                <a:schemeClr val="dk2"/>
              </a:solidFill>
              <a:cs typeface="Roboto"/>
              <a:sym typeface="Roboto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1344" y="1556792"/>
            <a:ext cx="10828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linkClick r:id="rId3"/>
              </a:rPr>
              <a:t>https://spdx.dev/ids</a:t>
            </a:r>
            <a:r>
              <a:rPr kumimoji="1" lang="en-US" altLang="zh-CN" dirty="0" smtClean="0">
                <a:hlinkClick r:id="rId3"/>
              </a:rPr>
              <a:t>/</a:t>
            </a:r>
            <a:endParaRPr kumimoji="1" lang="en-US" altLang="zh-CN" dirty="0"/>
          </a:p>
          <a:p>
            <a:endParaRPr kumimoji="1"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87" y="1818402"/>
            <a:ext cx="6417108" cy="45701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04112" y="1818402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的定义？权利是取并集还是交集，如果取交集，那么有变量</a:t>
            </a:r>
            <a:r>
              <a:rPr kumimoji="1" lang="zh-CN" altLang="en-US" smtClean="0"/>
              <a:t>的断言怎么考虑？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95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page_Image version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dwg3yjew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3440"/>
          </a:lnSpc>
          <a:defRPr kumimoji="1" sz="3200" dirty="0" err="1" smtClean="0">
            <a:solidFill>
              <a:srgbClr val="000000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825</Words>
  <Application>Microsoft Macintosh PowerPoint</Application>
  <PresentationFormat>宽屏</PresentationFormat>
  <Paragraphs>73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</vt:i4>
      </vt:variant>
    </vt:vector>
  </HeadingPairs>
  <TitlesOfParts>
    <vt:vector size="27" baseType="lpstr">
      <vt:lpstr>-apple-system</vt:lpstr>
      <vt:lpstr>Helvetica</vt:lpstr>
      <vt:lpstr>Microsoft YaHei</vt:lpstr>
      <vt:lpstr>Microsoft YaHei Light</vt:lpstr>
      <vt:lpstr>Microsoft YaHei Regular</vt:lpstr>
      <vt:lpstr>PMingLiU</vt:lpstr>
      <vt:lpstr>Roboto</vt:lpstr>
      <vt:lpstr>Roboto Condensed</vt:lpstr>
      <vt:lpstr>Roboto Medium</vt:lpstr>
      <vt:lpstr>SimSun</vt:lpstr>
      <vt:lpstr>Times New Roman</vt:lpstr>
      <vt:lpstr>黑体</vt:lpstr>
      <vt:lpstr>宋体</vt:lpstr>
      <vt:lpstr>微软雅黑</vt:lpstr>
      <vt:lpstr>Arial</vt:lpstr>
      <vt:lpstr>Cover page_Image version</vt:lpstr>
      <vt:lpstr>1_Clarity</vt:lpstr>
      <vt:lpstr>2_Clarity</vt:lpstr>
      <vt:lpstr>PowerPoint 演示文稿</vt:lpstr>
      <vt:lpstr>许可</vt:lpstr>
      <vt:lpstr>许可的形式化表达</vt:lpstr>
      <vt:lpstr>常见的权利-案例说明</vt:lpstr>
      <vt:lpstr>案例说明 -MIT</vt:lpstr>
      <vt:lpstr>案例说明2 – BSD-4</vt:lpstr>
      <vt:lpstr>案例说明3 – Apache &amp; GPL-2.0-only</vt:lpstr>
      <vt:lpstr>License的变种模式--以Exception为例</vt:lpstr>
      <vt:lpstr>License的组合使用 SPDX规范和问题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課程</dc:title>
  <dc:creator/>
  <cp:lastModifiedBy>Microsoft Office 用户</cp:lastModifiedBy>
  <cp:revision>1043</cp:revision>
  <dcterms:created xsi:type="dcterms:W3CDTF">2021-08-19T17:14:00Z</dcterms:created>
  <dcterms:modified xsi:type="dcterms:W3CDTF">2021-12-08T14:51:49Z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(2)Gogv7564PeyYNmuv6k/iU/CQvFhT+F10g/sBTzx++8/LYuoGcLIiCUextlQAK+/MAt5yRths
cpcmfpwnfJEgsS++E/7HsPNWgVCXkqIoVSpWcuhUscojt5tCvqEeiN7xlVtXPj23GThKmMp9
Svvm7MZjoaJ9ci4ERr2LhC0xDDbj76psSjfySDq91Lu4/zC3VIDPJta0ECBk//j/NFRHELCV
k/5lVSx/WuMO9dbXYk</vt:lpwstr>
  </property>
  <property fmtid="{D5CDD505-2E9C-101B-9397-08002B2CF9AE}" pid="3" name="_2015_ms_pID_7253431">
    <vt:lpwstr>vB/33xFvB8F/d7pi2ArwY+Kkovh8xFvoEjQashxyuP476HEwBae5AK
yRNSdmmTnMIHJxS+cVesM4IQ610tlLc0JR7zgE3bAQPxjGqEEpQNdftAsHRhoFaJEuUKup7Q
+lclAQETErQOFWe5Hao+gCeHLw2dClqwSSLs8M/UGRdCOK5Peeh/9is6zQ9mZ9XMvCN9SYCX
e+Yd9YOj8DZ6NN/h</vt:lpwstr>
  </property>
  <property fmtid="{D5CDD505-2E9C-101B-9397-08002B2CF9AE}" pid="4" name="KSOProductBuildVer">
    <vt:lpwstr>2052-11.1.0.10314</vt:lpwstr>
  </property>
  <property fmtid="{D5CDD505-2E9C-101B-9397-08002B2CF9AE}" pid="5" name="ICV">
    <vt:lpwstr>8AD6A8992A8B484EBAE1C311D8B10227</vt:lpwstr>
  </property>
</Properties>
</file>